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1" r:id="rId9"/>
    <p:sldId id="277" r:id="rId10"/>
    <p:sldId id="262" r:id="rId11"/>
    <p:sldId id="263" r:id="rId12"/>
    <p:sldId id="264" r:id="rId13"/>
    <p:sldId id="269" r:id="rId14"/>
    <p:sldId id="265" r:id="rId15"/>
    <p:sldId id="268" r:id="rId16"/>
    <p:sldId id="266" r:id="rId17"/>
    <p:sldId id="272" r:id="rId18"/>
    <p:sldId id="267" r:id="rId19"/>
    <p:sldId id="270" r:id="rId20"/>
    <p:sldId id="271" r:id="rId21"/>
    <p:sldId id="273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76FC1248-D10A-4FF8-83A2-A570A0851B25}">
          <p14:sldIdLst>
            <p14:sldId id="256"/>
          </p14:sldIdLst>
        </p14:section>
        <p14:section name="製作の流れ" id="{C0FEFEEA-4912-4229-8A92-26B4EE8E014B}">
          <p14:sldIdLst>
            <p14:sldId id="257"/>
          </p14:sldIdLst>
        </p14:section>
        <p14:section name="回路構成の確認" id="{29768A9F-A245-4AF8-9317-72A1F3558B5C}">
          <p14:sldIdLst>
            <p14:sldId id="258"/>
            <p14:sldId id="259"/>
          </p14:sldIdLst>
        </p14:section>
        <p14:section name="材料部品の集約・工具・作業場の確保" id="{DF4A58BD-881C-4C6D-A4E5-18A57B0C0BA2}">
          <p14:sldIdLst>
            <p14:sldId id="261"/>
            <p14:sldId id="277"/>
          </p14:sldIdLst>
        </p14:section>
        <p14:section name="部品レイアウトの机上検討" id="{3330BD44-4F24-424F-B3CF-2741863EF15C}">
          <p14:sldIdLst>
            <p14:sldId id="262"/>
          </p14:sldIdLst>
        </p14:section>
        <p14:section name="仮組" id="{59E26191-1B10-481B-B9F3-063EF0B63597}">
          <p14:sldIdLst>
            <p14:sldId id="263"/>
          </p14:sldIdLst>
        </p14:section>
        <p14:section name="ICソケット、ヘッダ類部品の仮はんだ付け" id="{8D22225B-C7A3-4979-B908-2DC968FC3D79}">
          <p14:sldIdLst>
            <p14:sldId id="264"/>
            <p14:sldId id="269"/>
          </p14:sldIdLst>
        </p14:section>
        <p14:section name="電源周り（３．３V、GND、外部電源）の配線" id="{A41D0B40-D361-4725-8260-355BD083DB71}">
          <p14:sldIdLst>
            <p14:sldId id="265"/>
            <p14:sldId id="268"/>
            <p14:sldId id="266"/>
          </p14:sldIdLst>
        </p14:section>
        <p14:section name="IC間配線" id="{3C3D5609-AD8B-492F-ADF7-2EF0A3AF870F}">
          <p14:sldIdLst>
            <p14:sldId id="272"/>
            <p14:sldId id="267"/>
            <p14:sldId id="270"/>
          </p14:sldIdLst>
        </p14:section>
        <p14:section name="集合抵抗とLEDマトリクスの配線" id="{5E187E6A-D347-4C5D-9024-B95EAEED3F46}">
          <p14:sldIdLst>
            <p14:sldId id="271"/>
            <p14:sldId id="273"/>
            <p14:sldId id="274"/>
          </p14:sldIdLst>
        </p14:section>
        <p14:section name="パイロットランプ、バイパスコンデンサ、外付け電線類" id="{2981FAB1-B404-4612-A339-539F54DA7E08}">
          <p14:sldIdLst>
            <p14:sldId id="275"/>
          </p14:sldIdLst>
        </p14:section>
        <p14:section name="検査について" id="{2B9DB3E2-2C06-4B5C-B543-79BD9DA33B55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5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7C29-209B-429E-8F88-E0106F7B0F37}" type="datetimeFigureOut">
              <a:rPr kumimoji="1" lang="ja-JP" altLang="en-US" smtClean="0"/>
              <a:t>2023/10/5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E7F0-F204-4D3B-8254-D437614C4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1482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7C29-209B-429E-8F88-E0106F7B0F37}" type="datetimeFigureOut">
              <a:rPr kumimoji="1" lang="ja-JP" altLang="en-US" smtClean="0"/>
              <a:t>2023/10/5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E7F0-F204-4D3B-8254-D437614C4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942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7C29-209B-429E-8F88-E0106F7B0F37}" type="datetimeFigureOut">
              <a:rPr kumimoji="1" lang="ja-JP" altLang="en-US" smtClean="0"/>
              <a:t>2023/10/5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E7F0-F204-4D3B-8254-D437614C4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9514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7C29-209B-429E-8F88-E0106F7B0F37}" type="datetimeFigureOut">
              <a:rPr kumimoji="1" lang="ja-JP" altLang="en-US" smtClean="0"/>
              <a:t>2023/10/5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E7F0-F204-4D3B-8254-D437614C4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359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7C29-209B-429E-8F88-E0106F7B0F37}" type="datetimeFigureOut">
              <a:rPr kumimoji="1" lang="ja-JP" altLang="en-US" smtClean="0"/>
              <a:t>2023/10/5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E7F0-F204-4D3B-8254-D437614C4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4130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7C29-209B-429E-8F88-E0106F7B0F37}" type="datetimeFigureOut">
              <a:rPr kumimoji="1" lang="ja-JP" altLang="en-US" smtClean="0"/>
              <a:t>2023/10/5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E7F0-F204-4D3B-8254-D437614C4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2008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7C29-209B-429E-8F88-E0106F7B0F37}" type="datetimeFigureOut">
              <a:rPr kumimoji="1" lang="ja-JP" altLang="en-US" smtClean="0"/>
              <a:t>2023/10/5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E7F0-F204-4D3B-8254-D437614C4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575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7C29-209B-429E-8F88-E0106F7B0F37}" type="datetimeFigureOut">
              <a:rPr kumimoji="1" lang="ja-JP" altLang="en-US" smtClean="0"/>
              <a:t>2023/10/5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E7F0-F204-4D3B-8254-D437614C4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6063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7C29-209B-429E-8F88-E0106F7B0F37}" type="datetimeFigureOut">
              <a:rPr kumimoji="1" lang="ja-JP" altLang="en-US" smtClean="0"/>
              <a:t>2023/10/5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E7F0-F204-4D3B-8254-D437614C4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826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7C29-209B-429E-8F88-E0106F7B0F37}" type="datetimeFigureOut">
              <a:rPr kumimoji="1" lang="ja-JP" altLang="en-US" smtClean="0"/>
              <a:t>2023/10/5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E7F0-F204-4D3B-8254-D437614C4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156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7C29-209B-429E-8F88-E0106F7B0F37}" type="datetimeFigureOut">
              <a:rPr kumimoji="1" lang="ja-JP" altLang="en-US" smtClean="0"/>
              <a:t>2023/10/5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E7F0-F204-4D3B-8254-D437614C4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582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37C29-209B-429E-8F88-E0106F7B0F37}" type="datetimeFigureOut">
              <a:rPr kumimoji="1" lang="ja-JP" altLang="en-US" smtClean="0"/>
              <a:t>2023/10/5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6E7F0-F204-4D3B-8254-D437614C4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238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529336"/>
            <a:ext cx="9144000" cy="1921764"/>
          </a:xfrm>
        </p:spPr>
        <p:txBody>
          <a:bodyPr/>
          <a:lstStyle/>
          <a:p>
            <a:r>
              <a:rPr kumimoji="1" lang="ja-JP" altLang="en-US" dirty="0" smtClean="0"/>
              <a:t>小作品（１）リファレンス回路製作資料　</a:t>
            </a:r>
            <a:r>
              <a:rPr kumimoji="1" lang="en-US" altLang="ja-JP" dirty="0" smtClean="0"/>
              <a:t>Version </a:t>
            </a:r>
            <a:r>
              <a:rPr kumimoji="1" lang="en-US" altLang="ja-JP" dirty="0" smtClean="0"/>
              <a:t>1.02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77" y="2545175"/>
            <a:ext cx="5447223" cy="305044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3411538"/>
            <a:ext cx="533400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IC</a:t>
            </a:r>
            <a:r>
              <a:rPr lang="ja-JP" altLang="en-US" dirty="0"/>
              <a:t>ソケット、ヘッダ類部品の仮はんだ付け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部品の</a:t>
            </a:r>
            <a:r>
              <a:rPr lang="ja-JP" altLang="en-US" dirty="0" smtClean="0"/>
              <a:t>仮止めの方法</a:t>
            </a:r>
            <a:endParaRPr lang="en-US" altLang="ja-JP" dirty="0" smtClean="0"/>
          </a:p>
          <a:p>
            <a:pPr lvl="1"/>
            <a:r>
              <a:rPr kumimoji="1" lang="ja-JP" altLang="en-US" dirty="0" smtClean="0">
                <a:solidFill>
                  <a:srgbClr val="FF0000"/>
                </a:solidFill>
              </a:rPr>
              <a:t>テープ（セロテープ、養生テープ</a:t>
            </a:r>
            <a:r>
              <a:rPr kumimoji="1" lang="ja-JP" altLang="en-US" dirty="0" smtClean="0"/>
              <a:t>（、カプトンテープ）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>
                <a:solidFill>
                  <a:srgbClr val="FF0000"/>
                </a:solidFill>
              </a:rPr>
              <a:t>逆作用ピンセット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pPr lvl="1"/>
            <a:r>
              <a:rPr lang="ja-JP" altLang="en-US" dirty="0" smtClean="0"/>
              <a:t>洗濯</a:t>
            </a:r>
            <a:r>
              <a:rPr lang="ja-JP" altLang="en-US" dirty="0" err="1" smtClean="0"/>
              <a:t>ばさみ</a:t>
            </a:r>
            <a:r>
              <a:rPr lang="ja-JP" altLang="en-US" dirty="0" smtClean="0"/>
              <a:t>、クリップ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工具（ピンセット、ニッパなど）を部品の上に置いて固定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仲間に固定してもらう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292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1445" y="299810"/>
            <a:ext cx="10515600" cy="1325563"/>
          </a:xfrm>
        </p:spPr>
        <p:txBody>
          <a:bodyPr/>
          <a:lstStyle/>
          <a:p>
            <a:r>
              <a:rPr lang="ja-JP" altLang="en-US" dirty="0"/>
              <a:t>電源周り（３．３</a:t>
            </a:r>
            <a:r>
              <a:rPr lang="en-US" altLang="ja-JP" dirty="0"/>
              <a:t>V</a:t>
            </a:r>
            <a:r>
              <a:rPr lang="ja-JP" altLang="en-US" dirty="0" err="1"/>
              <a:t>、</a:t>
            </a:r>
            <a:r>
              <a:rPr lang="en-US" altLang="ja-JP" dirty="0"/>
              <a:t>GND</a:t>
            </a:r>
            <a:r>
              <a:rPr lang="ja-JP" altLang="en-US" dirty="0" err="1"/>
              <a:t>、</a:t>
            </a:r>
            <a:r>
              <a:rPr lang="ja-JP" altLang="en-US" dirty="0"/>
              <a:t>外部電源）の</a:t>
            </a:r>
            <a:r>
              <a:rPr lang="ja-JP" altLang="en-US" dirty="0" smtClean="0"/>
              <a:t>配線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54122" y="1512116"/>
            <a:ext cx="7770246" cy="4351338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2205604" y="6007579"/>
            <a:ext cx="817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err="1" smtClean="0"/>
              <a:t>すず</a:t>
            </a:r>
            <a:r>
              <a:rPr lang="ja-JP" altLang="en-US" dirty="0" smtClean="0"/>
              <a:t>メッキ線を使用して、まずは、</a:t>
            </a:r>
            <a:r>
              <a:rPr lang="en-US" altLang="ja-JP" dirty="0" smtClean="0"/>
              <a:t>GND</a:t>
            </a:r>
            <a:r>
              <a:rPr lang="ja-JP" altLang="en-US" dirty="0" smtClean="0"/>
              <a:t>をマイコン側と回路側とをすべて接続する。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938042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電源周り（３．３</a:t>
            </a:r>
            <a:r>
              <a:rPr lang="en-US" altLang="ja-JP" dirty="0"/>
              <a:t>V</a:t>
            </a:r>
            <a:r>
              <a:rPr lang="ja-JP" altLang="en-US" dirty="0" err="1"/>
              <a:t>、</a:t>
            </a:r>
            <a:r>
              <a:rPr lang="en-US" altLang="ja-JP" dirty="0"/>
              <a:t>GND</a:t>
            </a:r>
            <a:r>
              <a:rPr lang="ja-JP" altLang="en-US" dirty="0" err="1"/>
              <a:t>、</a:t>
            </a:r>
            <a:r>
              <a:rPr lang="ja-JP" altLang="en-US" dirty="0"/>
              <a:t>外部電源）の配線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215" y="1546996"/>
            <a:ext cx="7233569" cy="4050799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936818" y="5798272"/>
            <a:ext cx="11235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GND</a:t>
            </a:r>
            <a:r>
              <a:rPr lang="ja-JP" altLang="en-US" dirty="0" smtClean="0"/>
              <a:t>配線が終わったら、</a:t>
            </a:r>
            <a:r>
              <a:rPr lang="en-US" altLang="ja-JP" dirty="0" smtClean="0"/>
              <a:t>3.3V</a:t>
            </a:r>
            <a:r>
              <a:rPr lang="ja-JP" altLang="en-US" dirty="0" smtClean="0"/>
              <a:t>や</a:t>
            </a:r>
            <a:r>
              <a:rPr lang="ja-JP" altLang="en-US" dirty="0"/>
              <a:t>外部</a:t>
            </a:r>
            <a:r>
              <a:rPr lang="ja-JP" altLang="en-US" dirty="0" smtClean="0"/>
              <a:t>電源の系統の配線をする。</a:t>
            </a:r>
            <a:endParaRPr lang="en-US" altLang="ja-JP" dirty="0" smtClean="0"/>
          </a:p>
          <a:p>
            <a:r>
              <a:rPr lang="ja-JP" altLang="en-US" dirty="0" smtClean="0"/>
              <a:t>ワイヤが必要な場合は、</a:t>
            </a:r>
            <a:r>
              <a:rPr lang="en-US" altLang="ja-JP" dirty="0" smtClean="0"/>
              <a:t>3.3V</a:t>
            </a:r>
            <a:r>
              <a:rPr lang="ja-JP" altLang="en-US" dirty="0" smtClean="0"/>
              <a:t>系は赤のワイヤを使用してマイコン側と接続。外部電源の</a:t>
            </a:r>
            <a:r>
              <a:rPr lang="en-US" altLang="ja-JP" dirty="0" smtClean="0"/>
              <a:t>12V</a:t>
            </a:r>
            <a:r>
              <a:rPr lang="ja-JP" altLang="en-US" dirty="0" smtClean="0"/>
              <a:t>系は黄のワイヤを使用。</a:t>
            </a:r>
            <a:endParaRPr lang="en-US" altLang="ja-JP" dirty="0" smtClean="0"/>
          </a:p>
          <a:p>
            <a:r>
              <a:rPr kumimoji="1" lang="ja-JP" altLang="en-US" dirty="0" smtClean="0"/>
              <a:t>（ワイヤの色使いには</a:t>
            </a:r>
            <a:r>
              <a:rPr lang="ja-JP" altLang="en-US" dirty="0" smtClean="0"/>
              <a:t>一部例外あり）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8007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9266" y="2531020"/>
            <a:ext cx="4321078" cy="2419804"/>
          </a:xfrm>
        </p:spPr>
      </p:pic>
      <p:sp>
        <p:nvSpPr>
          <p:cNvPr id="4" name="タイトル 3"/>
          <p:cNvSpPr txBox="1">
            <a:spLocks noGrp="1"/>
          </p:cNvSpPr>
          <p:nvPr>
            <p:ph type="title"/>
          </p:nvPr>
        </p:nvSpPr>
        <p:spPr>
          <a:xfrm>
            <a:off x="838200" y="677041"/>
            <a:ext cx="10081606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電源周り（３．３</a:t>
            </a:r>
            <a:r>
              <a:rPr lang="en-US" altLang="ja-JP" dirty="0"/>
              <a:t>V</a:t>
            </a:r>
            <a:r>
              <a:rPr lang="ja-JP" altLang="en-US" dirty="0" err="1"/>
              <a:t>、</a:t>
            </a:r>
            <a:r>
              <a:rPr lang="en-US" altLang="ja-JP" dirty="0"/>
              <a:t>GND</a:t>
            </a:r>
            <a:r>
              <a:rPr lang="ja-JP" altLang="en-US" dirty="0" err="1"/>
              <a:t>、</a:t>
            </a:r>
            <a:r>
              <a:rPr lang="ja-JP" altLang="en-US" dirty="0"/>
              <a:t>外部電源）の</a:t>
            </a:r>
            <a:r>
              <a:rPr lang="ja-JP" altLang="en-US" dirty="0" smtClean="0"/>
              <a:t>配線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28106">
            <a:off x="5577971" y="2677963"/>
            <a:ext cx="4435695" cy="248398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990918" y="6103072"/>
            <a:ext cx="8071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逆作用ピンセットで部品（線）を固定して、はんだ付けする。</a:t>
            </a:r>
            <a:endParaRPr lang="en-US" altLang="ja-JP" dirty="0" smtClean="0"/>
          </a:p>
          <a:p>
            <a:r>
              <a:rPr kumimoji="1" lang="ja-JP" altLang="en-US" dirty="0" smtClean="0"/>
              <a:t>短距離であれば、リード部品の足のカットしたもの（廃棄品）を、再利用してもよい。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483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IC</a:t>
            </a:r>
            <a:r>
              <a:rPr lang="ja-JP" altLang="en-US" dirty="0"/>
              <a:t>間</a:t>
            </a:r>
            <a:r>
              <a:rPr lang="ja-JP" altLang="en-US" dirty="0" smtClean="0"/>
              <a:t>配線（仕上がり）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777" y="1381125"/>
            <a:ext cx="7770246" cy="4351338"/>
          </a:xfrm>
        </p:spPr>
      </p:pic>
      <p:sp>
        <p:nvSpPr>
          <p:cNvPr id="5" name="正方形/長方形 4"/>
          <p:cNvSpPr/>
          <p:nvPr/>
        </p:nvSpPr>
        <p:spPr>
          <a:xfrm>
            <a:off x="5688676" y="5847834"/>
            <a:ext cx="2383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IC</a:t>
            </a:r>
            <a:r>
              <a:rPr lang="ja-JP" altLang="en-US" dirty="0" smtClean="0"/>
              <a:t>間の配線の仕上がり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782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7418" y="452870"/>
            <a:ext cx="10515600" cy="1325563"/>
          </a:xfrm>
        </p:spPr>
        <p:txBody>
          <a:bodyPr/>
          <a:lstStyle/>
          <a:p>
            <a:r>
              <a:rPr lang="en-US" altLang="ja-JP" dirty="0" smtClean="0"/>
              <a:t>IC</a:t>
            </a:r>
            <a:r>
              <a:rPr lang="ja-JP" altLang="en-US" dirty="0" smtClean="0"/>
              <a:t>間配線（すずメッキ線の使用）</a:t>
            </a:r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3942"/>
            <a:ext cx="5460639" cy="3057958"/>
          </a:xfrm>
        </p:spPr>
      </p:pic>
      <p:sp>
        <p:nvSpPr>
          <p:cNvPr id="7" name="テキスト ボックス 6"/>
          <p:cNvSpPr txBox="1"/>
          <p:nvPr/>
        </p:nvSpPr>
        <p:spPr>
          <a:xfrm>
            <a:off x="936818" y="5798272"/>
            <a:ext cx="6824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IC</a:t>
            </a:r>
            <a:r>
              <a:rPr kumimoji="1" lang="ja-JP" altLang="en-US" dirty="0" smtClean="0"/>
              <a:t>間も極力、</a:t>
            </a:r>
            <a:r>
              <a:rPr kumimoji="1" lang="ja-JP" altLang="en-US" dirty="0" err="1" smtClean="0"/>
              <a:t>すず</a:t>
            </a:r>
            <a:r>
              <a:rPr kumimoji="1" lang="ja-JP" altLang="en-US" dirty="0" smtClean="0"/>
              <a:t>メッキ線を使って配線。</a:t>
            </a:r>
            <a:endParaRPr kumimoji="1" lang="en-US" altLang="ja-JP" dirty="0" smtClean="0"/>
          </a:p>
          <a:p>
            <a:r>
              <a:rPr lang="ja-JP" altLang="en-US" dirty="0" smtClean="0"/>
              <a:t>逆作用ピンセットやテープを使って、仮固定しながらはんだ付けする。</a:t>
            </a:r>
            <a:endParaRPr kumimoji="1" lang="ja-JP" altLang="en-US" dirty="0"/>
          </a:p>
        </p:txBody>
      </p:sp>
      <p:sp>
        <p:nvSpPr>
          <p:cNvPr id="9" name="四角形吹き出し 8"/>
          <p:cNvSpPr/>
          <p:nvPr/>
        </p:nvSpPr>
        <p:spPr>
          <a:xfrm>
            <a:off x="6273800" y="2705100"/>
            <a:ext cx="4851400" cy="2773099"/>
          </a:xfrm>
          <a:prstGeom prst="wedgeRectCallout">
            <a:avLst>
              <a:gd name="adj1" fmla="val -77328"/>
              <a:gd name="adj2" fmla="val -494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00798" y="2819400"/>
            <a:ext cx="4558392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34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IC</a:t>
            </a:r>
            <a:r>
              <a:rPr lang="ja-JP" altLang="en-US" dirty="0"/>
              <a:t>間</a:t>
            </a:r>
            <a:r>
              <a:rPr lang="ja-JP" altLang="en-US" dirty="0" smtClean="0"/>
              <a:t>配線（すずメッキ線の仮固定）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03" y="1463771"/>
            <a:ext cx="4253423" cy="2381917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03" y="4118800"/>
            <a:ext cx="4253423" cy="238191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80614" y="2383373"/>
            <a:ext cx="5041896" cy="282346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883161" y="3476356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洗濯</a:t>
            </a:r>
            <a:r>
              <a:rPr lang="ja-JP" altLang="en-US" dirty="0" err="1" smtClean="0"/>
              <a:t>ばさみ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959003" y="613138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テープ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661106" y="5946719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逆作用ピンセット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745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集合抵抗と</a:t>
            </a:r>
            <a:r>
              <a:rPr lang="en-US" altLang="ja-JP" dirty="0"/>
              <a:t>LED</a:t>
            </a:r>
            <a:r>
              <a:rPr lang="ja-JP" altLang="en-US" dirty="0"/>
              <a:t>マトリクスの</a:t>
            </a:r>
            <a:r>
              <a:rPr lang="ja-JP" altLang="en-US" dirty="0" smtClean="0"/>
              <a:t>配線</a:t>
            </a:r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77" y="1508125"/>
            <a:ext cx="5312455" cy="2974975"/>
          </a:xfr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86615" y="2651669"/>
            <a:ext cx="5197929" cy="291084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142400" y="5302934"/>
            <a:ext cx="4953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err="1" smtClean="0"/>
              <a:t>すず</a:t>
            </a:r>
            <a:r>
              <a:rPr lang="ja-JP" altLang="en-US" dirty="0" smtClean="0"/>
              <a:t>メッキ線を極力使用する。</a:t>
            </a:r>
            <a:endParaRPr lang="en-US" altLang="ja-JP" dirty="0" smtClean="0"/>
          </a:p>
          <a:p>
            <a:r>
              <a:rPr kumimoji="1" lang="ja-JP" altLang="en-US" dirty="0"/>
              <a:t>逆作用</a:t>
            </a:r>
            <a:r>
              <a:rPr kumimoji="1" lang="ja-JP" altLang="en-US" dirty="0" smtClean="0"/>
              <a:t>ピンセット、テープ仮止めで効率を上げる。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19840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3100" y="500062"/>
            <a:ext cx="10515600" cy="1325563"/>
          </a:xfrm>
        </p:spPr>
        <p:txBody>
          <a:bodyPr/>
          <a:lstStyle/>
          <a:p>
            <a:r>
              <a:rPr lang="ja-JP" altLang="en-US" dirty="0"/>
              <a:t>集合抵抗と</a:t>
            </a:r>
            <a:r>
              <a:rPr lang="en-US" altLang="ja-JP" dirty="0"/>
              <a:t>LED</a:t>
            </a:r>
            <a:r>
              <a:rPr lang="ja-JP" altLang="en-US" dirty="0"/>
              <a:t>マトリクスの配線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6830" y="3116580"/>
            <a:ext cx="3746500" cy="2098040"/>
          </a:xfrm>
          <a:prstGeom prst="rect">
            <a:avLst/>
          </a:prstGeom>
        </p:spPr>
      </p:pic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59" y="2159000"/>
            <a:ext cx="4399642" cy="2463800"/>
          </a:xfr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520" y="2919095"/>
            <a:ext cx="3836080" cy="2148205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3425036" y="5624363"/>
            <a:ext cx="776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電線接続の場合は、逆作用ピンセットによる仮固定のしやすさを考慮しながら、</a:t>
            </a:r>
            <a:endParaRPr lang="en-US" altLang="ja-JP" dirty="0" smtClean="0"/>
          </a:p>
          <a:p>
            <a:r>
              <a:rPr kumimoji="1" lang="ja-JP" altLang="en-US" dirty="0"/>
              <a:t>配線の順番</a:t>
            </a:r>
            <a:r>
              <a:rPr kumimoji="1" lang="ja-JP" altLang="en-US" dirty="0" smtClean="0"/>
              <a:t>を決める。この場合は、①、②、③の順ではんだ付けした。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469942" y="60974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①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765342" y="47316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②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019842" y="508978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③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0591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集合抵抗と</a:t>
            </a:r>
            <a:r>
              <a:rPr lang="en-US" altLang="ja-JP" dirty="0"/>
              <a:t>LED</a:t>
            </a:r>
            <a:r>
              <a:rPr lang="ja-JP" altLang="en-US" dirty="0"/>
              <a:t>マトリクスの配線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6172" y="2450414"/>
            <a:ext cx="3974419" cy="2225675"/>
          </a:xfr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00" y="1576042"/>
            <a:ext cx="7275286" cy="407416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77800" y="5827563"/>
            <a:ext cx="501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反対側も同様に、逆作用ピンセットによる仮固定のしやすさを考慮しながら、</a:t>
            </a:r>
            <a:r>
              <a:rPr kumimoji="1" lang="ja-JP" altLang="en-US" dirty="0" smtClean="0"/>
              <a:t>配線</a:t>
            </a:r>
            <a:r>
              <a:rPr kumimoji="1" lang="ja-JP" altLang="en-US" dirty="0"/>
              <a:t>の順番</a:t>
            </a:r>
            <a:r>
              <a:rPr kumimoji="1" lang="ja-JP" altLang="en-US" dirty="0" smtClean="0"/>
              <a:t>を決める。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453993" y="5825826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仕上がり状況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9682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製作の流れ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90600" y="1690688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kumimoji="1" lang="ja-JP" altLang="en-US" dirty="0" smtClean="0"/>
              <a:t>回路構成の確認</a:t>
            </a:r>
            <a:endParaRPr kumimoji="1" lang="en-US" altLang="ja-JP" dirty="0" smtClean="0"/>
          </a:p>
          <a:p>
            <a:r>
              <a:rPr kumimoji="1" lang="ja-JP" altLang="en-US" dirty="0" smtClean="0"/>
              <a:t>材料部品の集約</a:t>
            </a:r>
            <a:endParaRPr kumimoji="1" lang="en-US" altLang="ja-JP" dirty="0" smtClean="0"/>
          </a:p>
          <a:p>
            <a:r>
              <a:rPr kumimoji="1" lang="ja-JP" altLang="en-US" dirty="0" smtClean="0"/>
              <a:t>工具</a:t>
            </a:r>
            <a:endParaRPr kumimoji="1" lang="en-US" altLang="ja-JP" dirty="0" smtClean="0"/>
          </a:p>
          <a:p>
            <a:r>
              <a:rPr lang="ja-JP" altLang="en-US" dirty="0" smtClean="0"/>
              <a:t>作業場の確保</a:t>
            </a:r>
            <a:endParaRPr lang="en-US" altLang="ja-JP" dirty="0" smtClean="0"/>
          </a:p>
          <a:p>
            <a:r>
              <a:rPr kumimoji="1" lang="ja-JP" altLang="en-US" dirty="0" smtClean="0"/>
              <a:t>部品レイアウトの机上検討</a:t>
            </a:r>
            <a:endParaRPr kumimoji="1" lang="en-US" altLang="ja-JP" dirty="0" smtClean="0"/>
          </a:p>
          <a:p>
            <a:r>
              <a:rPr lang="ja-JP" altLang="en-US" dirty="0" smtClean="0"/>
              <a:t>仮組</a:t>
            </a:r>
            <a:endParaRPr lang="en-US" altLang="ja-JP" dirty="0" smtClean="0"/>
          </a:p>
          <a:p>
            <a:r>
              <a:rPr lang="en-US" altLang="ja-JP" dirty="0" smtClean="0"/>
              <a:t>IC</a:t>
            </a:r>
            <a:r>
              <a:rPr lang="ja-JP" altLang="en-US" dirty="0" smtClean="0"/>
              <a:t>ソケット、ヘッダ類部品の仮はんだ</a:t>
            </a:r>
            <a:r>
              <a:rPr lang="ja-JP" altLang="en-US" dirty="0"/>
              <a:t>付</a:t>
            </a:r>
            <a:r>
              <a:rPr lang="ja-JP" altLang="en-US" dirty="0" smtClean="0"/>
              <a:t>け</a:t>
            </a:r>
            <a:endParaRPr lang="en-US" altLang="ja-JP" dirty="0" smtClean="0"/>
          </a:p>
          <a:p>
            <a:r>
              <a:rPr lang="ja-JP" altLang="en-US" dirty="0" smtClean="0"/>
              <a:t>電源周り（３．３</a:t>
            </a:r>
            <a:r>
              <a:rPr lang="en-US" altLang="ja-JP" dirty="0" smtClean="0"/>
              <a:t>V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GND</a:t>
            </a:r>
            <a:r>
              <a:rPr lang="ja-JP" altLang="en-US" dirty="0" err="1" smtClean="0"/>
              <a:t>、</a:t>
            </a:r>
            <a:r>
              <a:rPr lang="ja-JP" altLang="en-US" dirty="0" smtClean="0"/>
              <a:t>外部電源）の配線</a:t>
            </a:r>
            <a:endParaRPr lang="en-US" altLang="ja-JP" dirty="0" smtClean="0"/>
          </a:p>
          <a:p>
            <a:r>
              <a:rPr kumimoji="1" lang="en-US" altLang="ja-JP" dirty="0" smtClean="0"/>
              <a:t>IC</a:t>
            </a:r>
            <a:r>
              <a:rPr kumimoji="1" lang="ja-JP" altLang="en-US" dirty="0" smtClean="0"/>
              <a:t>間配線</a:t>
            </a:r>
            <a:endParaRPr kumimoji="1" lang="en-US" altLang="ja-JP" dirty="0" smtClean="0"/>
          </a:p>
          <a:p>
            <a:r>
              <a:rPr lang="ja-JP" altLang="en-US" dirty="0" smtClean="0"/>
              <a:t>集合抵抗と</a:t>
            </a:r>
            <a:r>
              <a:rPr lang="en-US" altLang="ja-JP" dirty="0" smtClean="0"/>
              <a:t>LED</a:t>
            </a:r>
            <a:r>
              <a:rPr lang="ja-JP" altLang="en-US" dirty="0" smtClean="0"/>
              <a:t>マトリクスの配線</a:t>
            </a:r>
            <a:endParaRPr lang="en-US" altLang="ja-JP" dirty="0" smtClean="0"/>
          </a:p>
          <a:p>
            <a:r>
              <a:rPr kumimoji="1" lang="ja-JP" altLang="en-US" dirty="0" smtClean="0"/>
              <a:t>パイロットランプ、バイパスコンデンサ、外付け電線類</a:t>
            </a:r>
            <a:endParaRPr kumimoji="1" lang="en-US" altLang="ja-JP" dirty="0" smtClean="0"/>
          </a:p>
          <a:p>
            <a:r>
              <a:rPr lang="ja-JP" altLang="en-US" dirty="0" smtClean="0"/>
              <a:t>検査について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6773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パイロットランプ、バイパスコンデンサ、外付け電線類</a:t>
            </a:r>
            <a:r>
              <a:rPr lang="en-US" altLang="ja-JP" dirty="0"/>
              <a:t/>
            </a:r>
            <a:br>
              <a:rPr lang="en-US" altLang="ja-JP" dirty="0"/>
            </a:b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076" y="1792288"/>
            <a:ext cx="7517323" cy="4209701"/>
          </a:xfrm>
        </p:spPr>
      </p:pic>
    </p:spTree>
    <p:extLst>
      <p:ext uri="{BB962C8B-B14F-4D97-AF65-F5344CB8AC3E}">
        <p14:creationId xmlns:p14="http://schemas.microsoft.com/office/powerpoint/2010/main" val="3941909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検査について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検査の種類</a:t>
            </a:r>
            <a:endParaRPr kumimoji="1" lang="en-US" altLang="ja-JP" dirty="0" smtClean="0"/>
          </a:p>
          <a:p>
            <a:pPr lvl="1"/>
            <a:r>
              <a:rPr lang="ja-JP" altLang="en-US" dirty="0"/>
              <a:t>機械・寸法的検査</a:t>
            </a:r>
            <a:endParaRPr lang="en-US" altLang="ja-JP" dirty="0"/>
          </a:p>
          <a:p>
            <a:pPr lvl="1"/>
            <a:r>
              <a:rPr lang="ja-JP" altLang="en-US" dirty="0" smtClean="0"/>
              <a:t>電気的検査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機能的</a:t>
            </a:r>
            <a:r>
              <a:rPr lang="ja-JP" altLang="en-US" dirty="0"/>
              <a:t>検査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66715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回路構成の確認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1175227" y="2683933"/>
            <a:ext cx="1814459" cy="2920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ST32-NUCLEO</a:t>
            </a:r>
            <a:r>
              <a:rPr lang="ja-JP" altLang="en-US" dirty="0" smtClean="0"/>
              <a:t>　</a:t>
            </a:r>
            <a:r>
              <a:rPr lang="en-US" altLang="ja-JP" dirty="0" smtClean="0"/>
              <a:t>F103RB</a:t>
            </a:r>
            <a:endParaRPr kumimoji="1" lang="en-US" altLang="ja-JP" dirty="0" smtClean="0"/>
          </a:p>
        </p:txBody>
      </p:sp>
      <p:sp>
        <p:nvSpPr>
          <p:cNvPr id="6" name="正方形/長方形 5"/>
          <p:cNvSpPr/>
          <p:nvPr/>
        </p:nvSpPr>
        <p:spPr>
          <a:xfrm>
            <a:off x="4237122" y="2084805"/>
            <a:ext cx="1183104" cy="1487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シリアルパラレル変換</a:t>
            </a:r>
            <a:endParaRPr kumimoji="1" lang="en-US" altLang="ja-JP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6693568" y="2084805"/>
            <a:ext cx="2578768" cy="1431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８ｘ８</a:t>
            </a:r>
            <a:r>
              <a:rPr lang="en-US" altLang="ja-JP" dirty="0" smtClean="0"/>
              <a:t>LED</a:t>
            </a:r>
            <a:r>
              <a:rPr lang="ja-JP" altLang="en-US" dirty="0" smtClean="0"/>
              <a:t>マトリクス回路</a:t>
            </a:r>
            <a:endParaRPr kumimoji="1" lang="en-US" altLang="ja-JP" dirty="0" smtClean="0"/>
          </a:p>
        </p:txBody>
      </p:sp>
      <p:sp>
        <p:nvSpPr>
          <p:cNvPr id="14" name="右矢印 13"/>
          <p:cNvSpPr/>
          <p:nvPr/>
        </p:nvSpPr>
        <p:spPr>
          <a:xfrm>
            <a:off x="3222540" y="2638258"/>
            <a:ext cx="978408" cy="48463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右矢印 14"/>
          <p:cNvSpPr/>
          <p:nvPr/>
        </p:nvSpPr>
        <p:spPr>
          <a:xfrm rot="10800000">
            <a:off x="3162300" y="3934550"/>
            <a:ext cx="978408" cy="48463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4237122" y="3934550"/>
            <a:ext cx="1183104" cy="88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押しボタン</a:t>
            </a:r>
            <a:endParaRPr kumimoji="1" lang="en-US" altLang="ja-JP" dirty="0" smtClean="0"/>
          </a:p>
          <a:p>
            <a:pPr algn="ctr"/>
            <a:r>
              <a:rPr lang="en-US" altLang="ja-JP" dirty="0" smtClean="0"/>
              <a:t>S</a:t>
            </a:r>
            <a:r>
              <a:rPr lang="en-US" altLang="ja-JP" dirty="0"/>
              <a:t>W</a:t>
            </a:r>
            <a:endParaRPr kumimoji="1" lang="en-US" altLang="ja-JP" dirty="0" smtClean="0"/>
          </a:p>
        </p:txBody>
      </p:sp>
      <p:sp>
        <p:nvSpPr>
          <p:cNvPr id="18" name="右矢印 17"/>
          <p:cNvSpPr/>
          <p:nvPr/>
        </p:nvSpPr>
        <p:spPr>
          <a:xfrm>
            <a:off x="5669040" y="2738841"/>
            <a:ext cx="978408" cy="48463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右矢印 18"/>
          <p:cNvSpPr/>
          <p:nvPr/>
        </p:nvSpPr>
        <p:spPr>
          <a:xfrm>
            <a:off x="3170354" y="5230842"/>
            <a:ext cx="978408" cy="48463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200948" y="5052150"/>
            <a:ext cx="1183104" cy="88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圧電ブザ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849607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1667" y="123825"/>
            <a:ext cx="10515600" cy="1325563"/>
          </a:xfrm>
        </p:spPr>
        <p:txBody>
          <a:bodyPr/>
          <a:lstStyle/>
          <a:p>
            <a:r>
              <a:rPr lang="ja-JP" altLang="en-US" dirty="0"/>
              <a:t>回路構成の確認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5180" y="1038225"/>
            <a:ext cx="8101120" cy="561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3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材料部品の集約・</a:t>
            </a:r>
            <a:r>
              <a:rPr lang="ja-JP" altLang="en-US" dirty="0" smtClean="0"/>
              <a:t>工具（・</a:t>
            </a:r>
            <a:r>
              <a:rPr lang="ja-JP" altLang="en-US" dirty="0"/>
              <a:t>作業場の</a:t>
            </a:r>
            <a:r>
              <a:rPr lang="ja-JP" altLang="en-US" dirty="0" smtClean="0"/>
              <a:t>確保）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35554" y="18256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部品の一覧</a:t>
            </a:r>
            <a:endParaRPr kumimoji="1" lang="en-US" altLang="ja-JP" dirty="0" smtClean="0"/>
          </a:p>
        </p:txBody>
      </p:sp>
      <p:graphicFrame>
        <p:nvGraphicFramePr>
          <p:cNvPr id="7" name="コンテンツ プレースホルダー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249240"/>
              </p:ext>
            </p:extLst>
          </p:nvPr>
        </p:nvGraphicFramePr>
        <p:xfrm>
          <a:off x="3874382" y="1825624"/>
          <a:ext cx="4443235" cy="4351340"/>
        </p:xfrm>
        <a:graphic>
          <a:graphicData uri="http://schemas.openxmlformats.org/drawingml/2006/table">
            <a:tbl>
              <a:tblPr/>
              <a:tblGrid>
                <a:gridCol w="1136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6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979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記号など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緒元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個数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備考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7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BZ1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Buzzer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オプション用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7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C1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l-GR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１μ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12V</a:t>
                      </a:r>
                      <a:r>
                        <a:rPr lang="ja-JP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系</a:t>
                      </a:r>
                      <a:r>
                        <a:rPr lang="ja-JP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バイパスコンデンサ、容量値は厳密でなくて可</a:t>
                      </a:r>
                      <a:endParaRPr lang="ja-JP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7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C2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l-GR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0.01μ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12V</a:t>
                      </a:r>
                      <a:r>
                        <a:rPr lang="ja-JP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系</a:t>
                      </a:r>
                      <a:r>
                        <a:rPr lang="ja-JP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バイパスコンデンサ、容量値は厳密でなくて可</a:t>
                      </a:r>
                      <a:endParaRPr lang="ja-JP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7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C3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l-GR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0.01μ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3.3V</a:t>
                      </a:r>
                      <a:r>
                        <a:rPr lang="ja-JP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系</a:t>
                      </a:r>
                      <a:r>
                        <a:rPr lang="ja-JP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バイパスコンデンサ、容量値は厳密でなくて可</a:t>
                      </a:r>
                      <a:endParaRPr lang="ja-JP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7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D1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緑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3.3V</a:t>
                      </a:r>
                      <a:r>
                        <a:rPr lang="ja-JP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系パイロットランプ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7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D2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赤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12V</a:t>
                      </a:r>
                      <a:r>
                        <a:rPr lang="ja-JP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系パイロットランプ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7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R1, R2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10k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2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SW1,SW2</a:t>
                      </a:r>
                      <a:r>
                        <a:rPr lang="ja-JP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プルアップ抵抗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7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R3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1k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12V</a:t>
                      </a:r>
                      <a:r>
                        <a:rPr lang="ja-JP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系パイロットランプ電流制限抵抗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7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R4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l-GR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100Ω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3.3V</a:t>
                      </a:r>
                      <a:r>
                        <a:rPr lang="ja-JP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系パイロットランプ電流制限抵抗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8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RN1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集合抵抗、</a:t>
                      </a:r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150</a:t>
                      </a:r>
                      <a:r>
                        <a:rPr lang="el-GR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Ω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8x8LED</a:t>
                      </a:r>
                      <a:r>
                        <a:rPr lang="ja-JP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マトリクスの電流制限抵抗</a:t>
                      </a:r>
                      <a:endParaRPr lang="ja-JP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8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SW1, SW2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押しボタンスイッチ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2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タクトスイッチ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049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U1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８ｘ８</a:t>
                      </a:r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LED</a:t>
                      </a:r>
                      <a:r>
                        <a:rPr lang="ja-JP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マトリクスモジュール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府中校在庫品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49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U2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62783A</a:t>
                      </a:r>
                      <a:r>
                        <a:rPr lang="ja-JP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トランジスタアレイ、シンク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ソース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049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U3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62083</a:t>
                      </a:r>
                      <a:r>
                        <a:rPr lang="ja-JP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トランジスタアレイ、ソース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シンク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97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U4, U5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74HC595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2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シリアルパラレル変換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84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CN1,CN2(</a:t>
                      </a:r>
                      <a:r>
                        <a:rPr lang="ja-JP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図中に無し）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40pin,2</a:t>
                      </a:r>
                      <a:r>
                        <a:rPr lang="ja-JP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列、ソケット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2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ST32-NUCLEO　F103RE</a:t>
                      </a:r>
                      <a:r>
                        <a:rPr lang="ja-JP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用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8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CN3,CN4(74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12pin,1</a:t>
                      </a:r>
                      <a:r>
                        <a:rPr lang="ja-JP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列、ソケット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2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８ｘ８</a:t>
                      </a:r>
                      <a:r>
                        <a:rPr lang="en-US" altLang="ja-JP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LED</a:t>
                      </a:r>
                      <a:r>
                        <a:rPr lang="ja-JP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マトリクス用、府中校在庫品をカットして使用</a:t>
                      </a:r>
                      <a:endParaRPr lang="ja-JP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297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IC</a:t>
                      </a:r>
                      <a:r>
                        <a:rPr lang="ja-JP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ソケット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18pin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2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トランジスタアレイ用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297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IC</a:t>
                      </a:r>
                      <a:r>
                        <a:rPr lang="ja-JP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ソケット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16pin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3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74HC595、</a:t>
                      </a:r>
                      <a:r>
                        <a:rPr lang="ja-JP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集合抵抗用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2979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ユニバーサル基板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府中校在庫品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3" name="テキスト ボックス 2"/>
          <p:cNvSpPr txBox="1"/>
          <p:nvPr/>
        </p:nvSpPr>
        <p:spPr>
          <a:xfrm>
            <a:off x="5864643" y="6311900"/>
            <a:ext cx="5052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他、配線材適宜（すずメッキ線、耐熱電子ワイヤ）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1713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材料部品の集約・</a:t>
            </a:r>
            <a:r>
              <a:rPr lang="ja-JP" altLang="en-US" dirty="0" smtClean="0"/>
              <a:t>工具（・</a:t>
            </a:r>
            <a:r>
              <a:rPr lang="ja-JP" altLang="en-US" dirty="0"/>
              <a:t>作業場の</a:t>
            </a:r>
            <a:r>
              <a:rPr lang="ja-JP" altLang="en-US" dirty="0" smtClean="0"/>
              <a:t>確保）</a:t>
            </a:r>
            <a:endParaRPr kumimoji="1" lang="ja-JP" altLang="en-US" dirty="0"/>
          </a:p>
        </p:txBody>
      </p:sp>
      <p:graphicFrame>
        <p:nvGraphicFramePr>
          <p:cNvPr id="9" name="コンテンツ プレースホルダー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0050804"/>
              </p:ext>
            </p:extLst>
          </p:nvPr>
        </p:nvGraphicFramePr>
        <p:xfrm>
          <a:off x="2978150" y="1638299"/>
          <a:ext cx="4184650" cy="3533306"/>
        </p:xfrm>
        <a:graphic>
          <a:graphicData uri="http://schemas.openxmlformats.org/drawingml/2006/table">
            <a:tbl>
              <a:tblPr/>
              <a:tblGrid>
                <a:gridCol w="2989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261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工具名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個数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261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はんだごて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261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はんだ</a:t>
                      </a:r>
                      <a:r>
                        <a:rPr lang="ja-JP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ごて台（クリーナ付き）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261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はんだ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適宜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261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はんだ吸い取り機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適宜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261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ニッパ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261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ミニチュアラジオペンチ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261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ワイヤストリッパ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0727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逆作用ピンセット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適宜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3261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テスタ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40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部品</a:t>
            </a:r>
            <a:r>
              <a:rPr kumimoji="1" lang="ja-JP" altLang="en-US" dirty="0" smtClean="0"/>
              <a:t>レイアウトの机上検討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194" y="1617397"/>
            <a:ext cx="4844674" cy="435133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635" y="1278202"/>
            <a:ext cx="4843371" cy="469053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08194" y="5968735"/>
            <a:ext cx="10459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部品の配置が、はんだ面において部品面と鏡像になるので、配線時のミスを減らすために、</a:t>
            </a:r>
            <a:r>
              <a:rPr lang="ja-JP" altLang="en-US" dirty="0" smtClean="0"/>
              <a:t>事前確認する。</a:t>
            </a:r>
            <a:endParaRPr lang="en-US" altLang="ja-JP" dirty="0" smtClean="0"/>
          </a:p>
          <a:p>
            <a:r>
              <a:rPr kumimoji="1" lang="ja-JP" altLang="en-US" dirty="0"/>
              <a:t>配線</a:t>
            </a:r>
            <a:r>
              <a:rPr kumimoji="1" lang="ja-JP" altLang="en-US" dirty="0" smtClean="0"/>
              <a:t>のしやすさも考慮する。</a:t>
            </a:r>
            <a:endParaRPr kumimoji="1" lang="en-US" altLang="ja-JP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30400" y="269240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CN1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66722" y="269240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CN2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413007" y="269240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CN1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984772" y="2603765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CN2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819157" y="414590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CN3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724557" y="3049820"/>
            <a:ext cx="574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CN4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256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仮組（部品面、</a:t>
            </a:r>
            <a:r>
              <a:rPr kumimoji="1" lang="en-US" altLang="ja-JP" dirty="0" smtClean="0"/>
              <a:t>Parts Side</a:t>
            </a:r>
            <a:r>
              <a:rPr kumimoji="1" lang="ja-JP" altLang="en-US" dirty="0" err="1" smtClean="0"/>
              <a:t>、</a:t>
            </a:r>
            <a:r>
              <a:rPr kumimoji="1" lang="en-US" altLang="ja-JP" dirty="0" smtClean="0"/>
              <a:t>A</a:t>
            </a:r>
            <a:r>
              <a:rPr lang="ja-JP" altLang="en-US" dirty="0" smtClean="0"/>
              <a:t>面）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20206" y="2633873"/>
            <a:ext cx="4810936" cy="2694125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68513" y="2614035"/>
            <a:ext cx="4836368" cy="2708366"/>
          </a:xfrm>
          <a:prstGeom prst="rect">
            <a:avLst/>
          </a:prstGeom>
        </p:spPr>
      </p:pic>
      <p:pic>
        <p:nvPicPr>
          <p:cNvPr id="6" name="コンテンツ プレースホルダ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64925" y="2614035"/>
            <a:ext cx="4836368" cy="2708366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434896" y="6386402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部品を仮置き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332514" y="6386402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部品を仮置き（</a:t>
            </a:r>
            <a:r>
              <a:rPr kumimoji="1" lang="en-US" altLang="ja-JP" dirty="0" smtClean="0"/>
              <a:t>IC</a:t>
            </a:r>
            <a:r>
              <a:rPr kumimoji="1" lang="ja-JP" altLang="en-US" dirty="0" smtClean="0"/>
              <a:t>類を外した）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523673" y="6426041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テープで仮止め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1679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IC</a:t>
            </a:r>
            <a:r>
              <a:rPr lang="ja-JP" altLang="en-US" dirty="0"/>
              <a:t>ソケット、ヘッダ類部品の</a:t>
            </a:r>
            <a:r>
              <a:rPr lang="ja-JP" altLang="en-US" dirty="0" smtClean="0"/>
              <a:t>仮はんだ付け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74" y="1690688"/>
            <a:ext cx="7770246" cy="4351338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1239316" y="6088496"/>
            <a:ext cx="782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部品</a:t>
            </a:r>
            <a:r>
              <a:rPr lang="ja-JP" altLang="en-US" dirty="0" smtClean="0"/>
              <a:t>を最低限の箇所で固定</a:t>
            </a:r>
            <a:r>
              <a:rPr lang="en-US" altLang="ja-JP" dirty="0" smtClean="0"/>
              <a:t>(</a:t>
            </a:r>
            <a:r>
              <a:rPr lang="ja-JP" altLang="en-US" dirty="0" smtClean="0"/>
              <a:t>対角線上</a:t>
            </a:r>
            <a:r>
              <a:rPr lang="en-US" altLang="ja-JP" dirty="0" smtClean="0"/>
              <a:t>2</a:t>
            </a:r>
            <a:r>
              <a:rPr lang="ja-JP" altLang="en-US" dirty="0" smtClean="0"/>
              <a:t>か所／１</a:t>
            </a:r>
            <a:r>
              <a:rPr lang="en-US" altLang="ja-JP" dirty="0" smtClean="0"/>
              <a:t>IC</a:t>
            </a:r>
            <a:r>
              <a:rPr lang="ja-JP" altLang="en-US" dirty="0" smtClean="0"/>
              <a:t>）。基板に対して密着させる。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3937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5e4e659-3280-4f05-a16e-30505ced685d" xsi:nil="true"/>
    <lcf76f155ced4ddcb4097134ff3c332f xmlns="dfc130d6-41c7-467c-b557-4c8e949a34f6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86C7A63408AD6E42A7843D06610E9D5E" ma:contentTypeVersion="10" ma:contentTypeDescription="新しいドキュメントを作成します。" ma:contentTypeScope="" ma:versionID="ee78e3b160e5a916a0d38738557c6563">
  <xsd:schema xmlns:xsd="http://www.w3.org/2001/XMLSchema" xmlns:xs="http://www.w3.org/2001/XMLSchema" xmlns:p="http://schemas.microsoft.com/office/2006/metadata/properties" xmlns:ns2="dfc130d6-41c7-467c-b557-4c8e949a34f6" xmlns:ns3="15e4e659-3280-4f05-a16e-30505ced685d" targetNamespace="http://schemas.microsoft.com/office/2006/metadata/properties" ma:root="true" ma:fieldsID="d0eb46d03e928be1d1ebf1972decfa5d" ns2:_="" ns3:_="">
    <xsd:import namespace="dfc130d6-41c7-467c-b557-4c8e949a34f6"/>
    <xsd:import namespace="15e4e659-3280-4f05-a16e-30505ced68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c130d6-41c7-467c-b557-4c8e949a34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画像タグ" ma:readOnly="false" ma:fieldId="{5cf76f15-5ced-4ddc-b409-7134ff3c332f}" ma:taxonomyMulti="true" ma:sspId="aaad84fd-f06c-4439-864f-0e876eef723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e4e659-3280-4f05-a16e-30505ced685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1fc3712-1b7e-46f6-ae05-7bf595f4a70d}" ma:internalName="TaxCatchAll" ma:showField="CatchAllData" ma:web="15e4e659-3280-4f05-a16e-30505ced68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334B48-3880-42FB-8D29-03BA155EBFEC}">
  <ds:schemaRefs>
    <ds:schemaRef ds:uri="http://schemas.microsoft.com/office/2006/metadata/properties"/>
    <ds:schemaRef ds:uri="http://schemas.microsoft.com/office/infopath/2007/PartnerControls"/>
    <ds:schemaRef ds:uri="15e4e659-3280-4f05-a16e-30505ced685d"/>
    <ds:schemaRef ds:uri="dfc130d6-41c7-467c-b557-4c8e949a34f6"/>
  </ds:schemaRefs>
</ds:datastoreItem>
</file>

<file path=customXml/itemProps2.xml><?xml version="1.0" encoding="utf-8"?>
<ds:datastoreItem xmlns:ds="http://schemas.openxmlformats.org/officeDocument/2006/customXml" ds:itemID="{035751AA-086A-4A28-9239-A18D663BCE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c130d6-41c7-467c-b557-4c8e949a34f6"/>
    <ds:schemaRef ds:uri="15e4e659-3280-4f05-a16e-30505ced68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2C08B1-F613-483C-B150-7B64AA8AE2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842</Words>
  <Application>Microsoft Office PowerPoint</Application>
  <PresentationFormat>ワイド画面</PresentationFormat>
  <Paragraphs>188</Paragraphs>
  <Slides>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6" baseType="lpstr">
      <vt:lpstr>ＭＳ Ｐゴシック</vt:lpstr>
      <vt:lpstr>Arial</vt:lpstr>
      <vt:lpstr>Calibri</vt:lpstr>
      <vt:lpstr>Calibri Light</vt:lpstr>
      <vt:lpstr>Office テーマ</vt:lpstr>
      <vt:lpstr>小作品（１）リファレンス回路製作資料　Version 1.02</vt:lpstr>
      <vt:lpstr>製作の流れ</vt:lpstr>
      <vt:lpstr>回路構成の確認</vt:lpstr>
      <vt:lpstr>回路構成の確認</vt:lpstr>
      <vt:lpstr>材料部品の集約・工具（・作業場の確保）</vt:lpstr>
      <vt:lpstr>材料部品の集約・工具（・作業場の確保）</vt:lpstr>
      <vt:lpstr>部品レイアウトの机上検討</vt:lpstr>
      <vt:lpstr>仮組（部品面、Parts Side、A面）</vt:lpstr>
      <vt:lpstr>ICソケット、ヘッダ類部品の仮はんだ付け</vt:lpstr>
      <vt:lpstr>ICソケット、ヘッダ類部品の仮はんだ付け</vt:lpstr>
      <vt:lpstr>電源周り（３．３V、GND、外部電源）の配線</vt:lpstr>
      <vt:lpstr>電源周り（３．３V、GND、外部電源）の配線</vt:lpstr>
      <vt:lpstr>電源周り（３．３V、GND、外部電源）の配線</vt:lpstr>
      <vt:lpstr>IC間配線（仕上がり）</vt:lpstr>
      <vt:lpstr>IC間配線（すずメッキ線の使用）</vt:lpstr>
      <vt:lpstr>IC間配線（すずメッキ線の仮固定）</vt:lpstr>
      <vt:lpstr>集合抵抗とLEDマトリクスの配線</vt:lpstr>
      <vt:lpstr>集合抵抗とLEDマトリクスの配線</vt:lpstr>
      <vt:lpstr>集合抵抗とLEDマトリクスの配線</vt:lpstr>
      <vt:lpstr>パイロットランプ、バイパスコンデンサ、外付け電線類 </vt:lpstr>
      <vt:lpstr>検査について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小作品（１）　リファレンス回路製作資料</dc:title>
  <dc:creator>x-lib</dc:creator>
  <cp:lastModifiedBy>Windows ユーザー</cp:lastModifiedBy>
  <cp:revision>29</cp:revision>
  <dcterms:created xsi:type="dcterms:W3CDTF">2023-09-10T12:43:02Z</dcterms:created>
  <dcterms:modified xsi:type="dcterms:W3CDTF">2023-10-05T05:54:27Z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0x01010086C7A63408AD6E42A7843D06610E9D5E</vt:lpwstr>
  </property>
  <property fmtid="{D5CDD505-2E9C-101B-9397-08002B2CF9AE}" pid="3" name="MediaServiceImageTags">
    <vt:lpwstr/>
  </property>
</Properties>
</file>